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86" r:id="rId3"/>
    <p:sldId id="287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53" r:id="rId46"/>
    <p:sldId id="350" r:id="rId47"/>
    <p:sldId id="351" r:id="rId48"/>
    <p:sldId id="345" r:id="rId49"/>
    <p:sldId id="346" r:id="rId50"/>
    <p:sldId id="347" r:id="rId51"/>
    <p:sldId id="310" r:id="rId52"/>
    <p:sldId id="311" r:id="rId53"/>
    <p:sldId id="312" r:id="rId54"/>
    <p:sldId id="313" r:id="rId55"/>
    <p:sldId id="314" r:id="rId56"/>
    <p:sldId id="31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, Yijie" initials="ZY" lastIdx="1" clrIdx="0">
    <p:extLst>
      <p:ext uri="{19B8F6BF-5375-455C-9EA6-DF929625EA0E}">
        <p15:presenceInfo xmlns:p15="http://schemas.microsoft.com/office/powerpoint/2012/main" userId="S::zhaoyij@upenn.edu::101132c6-1a51-4ea6-880b-e1345ce0db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2A2"/>
    <a:srgbClr val="C27E7F"/>
    <a:srgbClr val="8F7A79"/>
    <a:srgbClr val="9FB2BB"/>
    <a:srgbClr val="EFCEA3"/>
    <a:srgbClr val="D4D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6"/>
    <p:restoredTop sz="97843"/>
  </p:normalViewPr>
  <p:slideViewPr>
    <p:cSldViewPr snapToGrid="0" snapToObjects="1">
      <p:cViewPr varScale="1">
        <p:scale>
          <a:sx n="84" d="100"/>
          <a:sy n="84" d="100"/>
        </p:scale>
        <p:origin x="208" y="1048"/>
      </p:cViewPr>
      <p:guideLst/>
    </p:cSldViewPr>
  </p:slideViewPr>
  <p:outlineViewPr>
    <p:cViewPr>
      <p:scale>
        <a:sx n="33" d="100"/>
        <a:sy n="33" d="100"/>
      </p:scale>
      <p:origin x="0" y="-96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89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82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5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40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24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325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94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967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557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569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16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234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423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699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893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056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3465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938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238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14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179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15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212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effectLst/>
              </a:rPr>
              <a:t> 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applies a function to all the items in 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input_list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>
                <a:effectLst/>
              </a:rPr>
              <a:t>filter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creates a list of elements for which a function returns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true.python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lambda function is a small anonymous function.  Syntax = lambda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arguments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expression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 = lambda a : a + 10</a:t>
            </a:r>
            <a:br>
              <a:rPr lang="en-US" dirty="0"/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print(x(5))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938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5757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757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self represents the instance of the class. 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440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637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2528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13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019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907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41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0097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095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09406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6279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490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4962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490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71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9548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76043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668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229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49504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2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35872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575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873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77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120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7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sp>
        <p:nvSpPr>
          <p:cNvPr id="8" name="Google Shape;16;p11">
            <a:extLst>
              <a:ext uri="{FF2B5EF4-FFF2-40B4-BE49-F238E27FC236}">
                <a16:creationId xmlns:a16="http://schemas.microsoft.com/office/drawing/2014/main" id="{92F8804A-82D5-D54D-944A-43543613A956}"/>
              </a:ext>
            </a:extLst>
          </p:cNvPr>
          <p:cNvSpPr/>
          <p:nvPr userDrawn="1"/>
        </p:nvSpPr>
        <p:spPr>
          <a:xfrm>
            <a:off x="441132" y="802307"/>
            <a:ext cx="4917678" cy="99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NETS 213</a:t>
            </a: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: CROWDSOURCING </a:t>
            </a:r>
            <a:b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500" i="0" u="none" strike="noStrike" cap="none" baseline="0" dirty="0">
                <a:latin typeface="Open Sans SemiBold"/>
                <a:ea typeface="Open Sans SemiBold"/>
                <a:cs typeface="Open Sans SemiBold"/>
                <a:sym typeface="Open Sans SemiBold"/>
              </a:rPr>
              <a:t>AND HUMAN COMPUTATION</a:t>
            </a:r>
          </a:p>
        </p:txBody>
      </p: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-12167" y="5927321"/>
            <a:ext cx="12204167" cy="9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127000" dist="28575" algn="bl" rotWithShape="0">
              <a:schemeClr val="tx2">
                <a:alpha val="86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FDCE60-56BA-B347-B634-376B546CC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98040" y="-11709"/>
            <a:ext cx="5693960" cy="59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 baseline="0">
                <a:solidFill>
                  <a:schemeClr val="tx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23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4925" y="6477624"/>
            <a:ext cx="1643621" cy="365125"/>
          </a:xfrm>
        </p:spPr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B5AE-79CE-F545-A5B8-549B8CA09A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8546" y="15251"/>
            <a:ext cx="118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7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14095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7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975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6387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6387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NETS 213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6" y="6477624"/>
            <a:ext cx="11072512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0A2C15-92BD-6246-86AD-7BD1B56A7F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89055" y="-16042"/>
            <a:ext cx="1286401" cy="703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8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4" y="365125"/>
            <a:ext cx="10515600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NETS 213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2/18/21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pythonlibrary.org/2016/02/23/python-3-function-overloading-with-singledispat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uQrJ0TkZlc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profile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8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94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1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69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17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9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78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0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6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7457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CAC39B-7328-9947-9BCF-5F9DB7A9544C}"/>
              </a:ext>
            </a:extLst>
          </p:cNvPr>
          <p:cNvGrpSpPr/>
          <p:nvPr/>
        </p:nvGrpSpPr>
        <p:grpSpPr>
          <a:xfrm>
            <a:off x="2723535" y="1015829"/>
            <a:ext cx="6331975" cy="5355994"/>
            <a:chOff x="4876800" y="3429000"/>
            <a:chExt cx="3378199" cy="28574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15F8A2-ADFB-9743-B11C-C5A13574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00800" y="3429000"/>
              <a:ext cx="1854199" cy="28574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E25D38-24C6-8945-9012-AE71F7B1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876800" y="4343400"/>
              <a:ext cx="1600200" cy="165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80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D8B7C1ED-2DCB-084A-B4F1-3825965B47B3}"/>
              </a:ext>
            </a:extLst>
          </p:cNvPr>
          <p:cNvSpPr/>
          <p:nvPr/>
        </p:nvSpPr>
        <p:spPr>
          <a:xfrm>
            <a:off x="7146291" y="4121063"/>
            <a:ext cx="3802984" cy="1176059"/>
          </a:xfrm>
          <a:prstGeom prst="wedgeRoundRectCallout">
            <a:avLst>
              <a:gd name="adj1" fmla="val -60424"/>
              <a:gd name="adj2" fmla="val 92936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Tip: </a:t>
            </a:r>
            <a:r>
              <a:rPr lang="en-US" sz="25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importlib</a:t>
            </a: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useful for reloading code from a file.</a:t>
            </a:r>
          </a:p>
        </p:txBody>
      </p:sp>
    </p:spTree>
    <p:extLst>
      <p:ext uri="{BB962C8B-B14F-4D97-AF65-F5344CB8AC3E}">
        <p14:creationId xmlns:p14="http://schemas.microsoft.com/office/powerpoint/2010/main" val="360445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5;g92b3bf485b_0_0">
            <a:extLst>
              <a:ext uri="{FF2B5EF4-FFF2-40B4-BE49-F238E27FC236}">
                <a16:creationId xmlns:a16="http://schemas.microsoft.com/office/drawing/2014/main" id="{80C21E7F-BA36-4B49-8FC9-51BCBE6A8774}"/>
              </a:ext>
            </a:extLst>
          </p:cNvPr>
          <p:cNvSpPr/>
          <p:nvPr/>
        </p:nvSpPr>
        <p:spPr>
          <a:xfrm>
            <a:off x="6553358" y="3885319"/>
            <a:ext cx="3805079" cy="1643943"/>
          </a:xfrm>
          <a:prstGeom prst="wedgeRoundRectCallout">
            <a:avLst>
              <a:gd name="adj1" fmla="val -105717"/>
              <a:gd name="adj2" fmla="val -123862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</a:t>
            </a:r>
            <a:r>
              <a:rPr lang="en-US" sz="2500" b="1" dirty="0">
                <a:ea typeface="Open Sans"/>
                <a:cs typeface="Open Sans"/>
                <a:sym typeface="Open Sans"/>
              </a:rPr>
              <a:t>: if you ever get a </a:t>
            </a:r>
            <a:r>
              <a:rPr lang="en-US" sz="2500" dirty="0" err="1">
                <a:ea typeface="Open Sans"/>
                <a:cs typeface="Open Sans"/>
                <a:sym typeface="Open Sans"/>
              </a:rPr>
              <a:t>ModuleNotFoundError</a:t>
            </a:r>
            <a:r>
              <a:rPr lang="en-US" sz="2500" dirty="0"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>
                <a:ea typeface="Open Sans"/>
                <a:cs typeface="Open Sans"/>
                <a:sym typeface="Open Sans"/>
              </a:rPr>
              <a:t>then try </a:t>
            </a:r>
            <a:r>
              <a:rPr lang="en-US" sz="2800" dirty="0"/>
              <a:t>pip install </a:t>
            </a:r>
            <a:r>
              <a:rPr lang="en-US" sz="2800" b="1" dirty="0">
                <a:ea typeface="Open Sans"/>
                <a:cs typeface="Open Sans"/>
                <a:sym typeface="Open Sans"/>
              </a:rPr>
              <a:t>module name</a:t>
            </a:r>
            <a:r>
              <a:rPr lang="en-US" sz="2800" dirty="0"/>
              <a:t> </a:t>
            </a:r>
            <a:endParaRPr lang="en-US"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B2D4-59A3-CD46-BCBB-2294EE6B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pip is the The Python Package Installer</a:t>
            </a:r>
          </a:p>
          <a:p>
            <a:r>
              <a:rPr lang="en-US" dirty="0"/>
              <a:t>It allows you to install a huge range of external libraries that have been packaged up and that are listed in the Python Package Index</a:t>
            </a:r>
          </a:p>
          <a:p>
            <a:r>
              <a:rPr lang="en-US" dirty="0"/>
              <a:t>You run it from the command line: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package_name</a:t>
            </a:r>
            <a:endParaRPr lang="en-US" dirty="0"/>
          </a:p>
          <a:p>
            <a:r>
              <a:rPr lang="en-US" dirty="0"/>
              <a:t>In Google </a:t>
            </a:r>
            <a:r>
              <a:rPr lang="en-US" dirty="0" err="1"/>
              <a:t>Colab</a:t>
            </a:r>
            <a:r>
              <a:rPr lang="en-US" dirty="0"/>
              <a:t>, you can run command line arguments in the Python notebook by prefacing the commands with !:</a:t>
            </a:r>
          </a:p>
          <a:p>
            <a:pPr lvl="1"/>
            <a:r>
              <a:rPr lang="en-US" dirty="0"/>
              <a:t>!pip install </a:t>
            </a:r>
            <a:r>
              <a:rPr lang="en-US" dirty="0" err="1"/>
              <a:t>nltk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EF26-E70A-DB49-9E3D-BD5137F2E7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and pip</a:t>
            </a:r>
          </a:p>
        </p:txBody>
      </p:sp>
    </p:spTree>
    <p:extLst>
      <p:ext uri="{BB962C8B-B14F-4D97-AF65-F5344CB8AC3E}">
        <p14:creationId xmlns:p14="http://schemas.microsoft.com/office/powerpoint/2010/main" val="275713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6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0944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Python doesn’t allow function overloading like Java </a:t>
            </a:r>
            <a:r>
              <a:rPr lang="en-US" dirty="0" err="1"/>
              <a:t>deos</a:t>
            </a:r>
            <a:endParaRPr lang="en-US" dirty="0"/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partial support in Python 3, but I don’t recommend it</a:t>
            </a:r>
          </a:p>
          <a:p>
            <a:pPr lvl="1"/>
            <a:r>
              <a:rPr lang="en-US" dirty="0">
                <a:hlinkClick r:id="rId3"/>
              </a:rPr>
              <a:t>Python 3 – Function Overloading with 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605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12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34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5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17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D40594F-684F-4416-8A45-491934E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10" y="1142731"/>
            <a:ext cx="4003963" cy="817955"/>
          </a:xfrm>
          <a:prstGeom prst="rect">
            <a:avLst/>
          </a:prstGeom>
        </p:spPr>
      </p:pic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185652"/>
            <a:ext cx="10541346" cy="431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for </a:t>
            </a:r>
            <a:r>
              <a:rPr lang="en-US" b="1" dirty="0">
                <a:solidFill>
                  <a:srgbClr val="FF0000"/>
                </a:solidFill>
              </a:rPr>
              <a:t>&lt;item&gt;</a:t>
            </a:r>
            <a:r>
              <a:rPr lang="en-US" b="1" dirty="0"/>
              <a:t> in </a:t>
            </a:r>
            <a:r>
              <a:rPr lang="en-US" b="1" dirty="0">
                <a:solidFill>
                  <a:srgbClr val="7030A0"/>
                </a:solidFill>
              </a:rPr>
              <a:t>&lt;collection&gt;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/>
              <a:t>  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&lt;statements&gt;</a:t>
            </a:r>
            <a:b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If you’ve got an existing list, this iterates each item in it.</a:t>
            </a:r>
            <a:r>
              <a:rPr lang="en-US" b="1" dirty="0"/>
              <a:t> </a:t>
            </a:r>
            <a:endParaRPr lang="en-US" dirty="0"/>
          </a:p>
          <a:p>
            <a:r>
              <a:rPr lang="en-US" dirty="0"/>
              <a:t>You can generate a list with </a:t>
            </a:r>
            <a:r>
              <a:rPr lang="en-US" b="1" dirty="0"/>
              <a:t>Range:</a:t>
            </a:r>
            <a:endParaRPr lang="en-US" dirty="0"/>
          </a:p>
          <a:p>
            <a:pPr lvl="1"/>
            <a:r>
              <a:rPr lang="en-US" sz="1900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list(range(5))</a:t>
            </a:r>
            <a:r>
              <a:rPr lang="en-US" b="1" dirty="0"/>
              <a:t> returns </a:t>
            </a:r>
            <a:r>
              <a:rPr lang="en-US" b="1" dirty="0">
                <a:solidFill>
                  <a:srgbClr val="7030A0"/>
                </a:solidFill>
              </a:rPr>
              <a:t>[0,1,2,3,4]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         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sz="19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x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sz="1900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range(5)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  <a:b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</a:br>
            <a:r>
              <a:rPr lang="en-US" b="1" dirty="0">
                <a:solidFill>
                  <a:schemeClr val="tx1"/>
                </a:solidFill>
              </a:rPr>
              <a:t>               </a:t>
            </a: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print(x)</a:t>
            </a:r>
            <a:endParaRPr sz="19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&lt;item&gt;</a:t>
            </a:r>
            <a:r>
              <a:rPr lang="en-US" b="1" dirty="0"/>
              <a:t> can be more complex than a single variable name.</a:t>
            </a:r>
            <a:endParaRPr dirty="0"/>
          </a:p>
          <a:p>
            <a:pPr lvl="1"/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sz="19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(x, y)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sz="1900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[('a',1), ('b',2), ('c',3), ('d',4)]</a:t>
            </a:r>
            <a:r>
              <a:rPr lang="en-US" sz="19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    </a:t>
            </a: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print(x)</a:t>
            </a:r>
            <a:endParaRPr sz="1900" b="1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59489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67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61435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211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1813831" cy="58292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564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358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907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Nets213Student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02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8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18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61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Iterators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76998-1277-5B47-A542-3A47AC57B7BE}"/>
              </a:ext>
            </a:extLst>
          </p:cNvPr>
          <p:cNvGrpSpPr/>
          <p:nvPr/>
        </p:nvGrpSpPr>
        <p:grpSpPr>
          <a:xfrm>
            <a:off x="978850" y="2639774"/>
            <a:ext cx="10234300" cy="1984051"/>
            <a:chOff x="982318" y="3886200"/>
            <a:chExt cx="7875932" cy="15268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3DD04-0C0E-4540-9C7A-9AE9E1FD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400" y="3886200"/>
              <a:ext cx="2609850" cy="15268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61261A-2869-AB4F-96F4-577C69A4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5359" y="3886200"/>
              <a:ext cx="2609850" cy="15268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2DFE41-62B4-3A47-A986-C0BC534B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18" y="3886200"/>
              <a:ext cx="2609850" cy="152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566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399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24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158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72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600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Pandas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DD238-E184-6B48-9A79-324C6DE3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855" y="1910408"/>
            <a:ext cx="3503401" cy="27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1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Other Resources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0F1AE-544C-DB4A-93E8-5673888A4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79" y="3020008"/>
            <a:ext cx="3078957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06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340D-A9F6-F04B-9CF2-7BFA7D3D578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Tons of good resources on YouTube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ED265382-1702-B943-8D7C-25C8743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8" y="1454464"/>
            <a:ext cx="6803231" cy="4306257"/>
          </a:xfrm>
          <a:prstGeom prst="rect">
            <a:avLst/>
          </a:prstGeom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E9F6863F-2E30-614D-9543-96B7D9F4B6E4}"/>
              </a:ext>
            </a:extLst>
          </p:cNvPr>
          <p:cNvSpPr/>
          <p:nvPr/>
        </p:nvSpPr>
        <p:spPr>
          <a:xfrm>
            <a:off x="3227685" y="5760721"/>
            <a:ext cx="532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=_uQrJ0TkZlc</a:t>
            </a:r>
          </a:p>
        </p:txBody>
      </p:sp>
    </p:spTree>
    <p:extLst>
      <p:ext uri="{BB962C8B-B14F-4D97-AF65-F5344CB8AC3E}">
        <p14:creationId xmlns:p14="http://schemas.microsoft.com/office/powerpoint/2010/main" val="1954869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22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4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 Objects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 err="1"/>
              <a:t>Iterable</a:t>
            </a:r>
            <a:r>
              <a:rPr lang="en-US" b="1" dirty="0"/>
              <a:t> objects can be used in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</a:t>
            </a:r>
            <a:r>
              <a:rPr lang="en-US" b="1" dirty="0"/>
              <a:t> loop because they have an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magic method, which converts them to </a:t>
            </a:r>
            <a:r>
              <a:rPr lang="en-US" b="1" dirty="0">
                <a:solidFill>
                  <a:schemeClr val="tx1"/>
                </a:solidFill>
              </a:rPr>
              <a:t>iterator</a:t>
            </a:r>
            <a:r>
              <a:rPr lang="en-US" b="1" dirty="0"/>
              <a:t> objects: </a:t>
            </a:r>
            <a:endParaRPr lang="en-US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 = [1,2,3]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0x104f8ca50&gt;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0x104f8ca10&gt;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286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23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375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3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089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6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4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9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759FD1CC-3C92-7345-A72E-E570EB26530A}"/>
              </a:ext>
            </a:extLst>
          </p:cNvPr>
          <p:cNvSpPr/>
          <p:nvPr/>
        </p:nvSpPr>
        <p:spPr>
          <a:xfrm>
            <a:off x="7620000" y="18771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Define a class</a:t>
            </a:r>
          </a:p>
        </p:txBody>
      </p:sp>
      <p:sp>
        <p:nvSpPr>
          <p:cNvPr id="10" name="Google Shape;84;g92b3bf485b_0_0">
            <a:extLst>
              <a:ext uri="{FF2B5EF4-FFF2-40B4-BE49-F238E27FC236}">
                <a16:creationId xmlns:a16="http://schemas.microsoft.com/office/drawing/2014/main" id="{2847B598-ABE3-3A42-A95F-BAF300D73555}"/>
              </a:ext>
            </a:extLst>
          </p:cNvPr>
          <p:cNvSpPr/>
          <p:nvPr/>
        </p:nvSpPr>
        <p:spPr>
          <a:xfrm>
            <a:off x="9281843" y="1284171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Iterate over a list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4;g92b3bf485b_0_0">
            <a:extLst>
              <a:ext uri="{FF2B5EF4-FFF2-40B4-BE49-F238E27FC236}">
                <a16:creationId xmlns:a16="http://schemas.microsoft.com/office/drawing/2014/main" id="{C853E452-2618-DD46-8459-9FC7157C93D8}"/>
              </a:ext>
            </a:extLst>
          </p:cNvPr>
          <p:cNvSpPr/>
          <p:nvPr/>
        </p:nvSpPr>
        <p:spPr>
          <a:xfrm>
            <a:off x="8675718" y="275767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Define a magic method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4;g92b3bf485b_0_0">
            <a:extLst>
              <a:ext uri="{FF2B5EF4-FFF2-40B4-BE49-F238E27FC236}">
                <a16:creationId xmlns:a16="http://schemas.microsoft.com/office/drawing/2014/main" id="{399DACE2-2360-2040-9CC3-2772BFCCC588}"/>
              </a:ext>
            </a:extLst>
          </p:cNvPr>
          <p:cNvSpPr/>
          <p:nvPr/>
        </p:nvSpPr>
        <p:spPr>
          <a:xfrm>
            <a:off x="8950633" y="4880217"/>
            <a:ext cx="2948636" cy="792093"/>
          </a:xfrm>
          <a:prstGeom prst="wedgeRoundRectCallout">
            <a:avLst>
              <a:gd name="adj1" fmla="val -66834"/>
              <a:gd name="adj2" fmla="val -5970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List Comprehension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for 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0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47E2ADDE-D713-B74E-8140-ADDEE384419F}"/>
              </a:ext>
            </a:extLst>
          </p:cNvPr>
          <p:cNvSpPr/>
          <p:nvPr/>
        </p:nvSpPr>
        <p:spPr>
          <a:xfrm>
            <a:off x="4405480" y="2392893"/>
            <a:ext cx="2948636" cy="792093"/>
          </a:xfrm>
          <a:prstGeom prst="wedgeRoundRectCallout">
            <a:avLst>
              <a:gd name="adj1" fmla="val -95413"/>
              <a:gd name="adj2" fmla="val 3310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Use a generator</a:t>
            </a:r>
          </a:p>
        </p:txBody>
      </p:sp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AD942C48-F46B-6D43-848C-2268A0A499DD}"/>
              </a:ext>
            </a:extLst>
          </p:cNvPr>
          <p:cNvSpPr/>
          <p:nvPr/>
        </p:nvSpPr>
        <p:spPr>
          <a:xfrm>
            <a:off x="5395308" y="675810"/>
            <a:ext cx="2838002" cy="792093"/>
          </a:xfrm>
          <a:prstGeom prst="wedgeRoundRectCallout">
            <a:avLst>
              <a:gd name="adj1" fmla="val -71091"/>
              <a:gd name="adj2" fmla="val 60269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Memoize</a:t>
            </a: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with function variable</a:t>
            </a:r>
          </a:p>
        </p:txBody>
      </p:sp>
    </p:spTree>
    <p:extLst>
      <p:ext uri="{BB962C8B-B14F-4D97-AF65-F5344CB8AC3E}">
        <p14:creationId xmlns:p14="http://schemas.microsoft.com/office/powerpoint/2010/main" val="32948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Iterators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US" b="1" dirty="0"/>
              <a:t>Iterators are objects with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__next__()</a:t>
            </a:r>
            <a:r>
              <a:rPr lang="en-US" b="1" dirty="0"/>
              <a:t> method:</a:t>
            </a:r>
            <a:endParaRPr lang="en-US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.__next__()</a:t>
            </a:r>
            <a:endParaRPr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i.next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i.next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Traceback (most recent call last):</a:t>
            </a:r>
            <a:endParaRPr lang="en-US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  File "&lt;stdin&gt;", line 1, in &lt;module&gt;</a:t>
            </a:r>
            <a:endParaRPr lang="en-US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StopIteration</a:t>
            </a:r>
            <a:endParaRPr lang="en-US" dirty="0">
              <a:solidFill>
                <a:srgbClr val="FF0000"/>
              </a:solidFill>
            </a:endParaRPr>
          </a:p>
          <a:p>
            <a:pPr marL="444500" indent="-342900"/>
            <a:r>
              <a:rPr lang="en-US" b="1" dirty="0"/>
              <a:t>Python iterators do not have a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hasnext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  <a:r>
              <a:rPr lang="en-US" b="1" dirty="0"/>
              <a:t> method!</a:t>
            </a:r>
            <a:endParaRPr dirty="0"/>
          </a:p>
          <a:p>
            <a:r>
              <a:rPr lang="en-US" b="1" dirty="0"/>
              <a:t>Just catch the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exception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1661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Iterators: The truth about for… in…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 </a:t>
            </a:r>
            <a:r>
              <a:rPr lang="en-US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&lt;item&gt;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in 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</a:t>
            </a:r>
            <a:r>
              <a:rPr lang="en-US" b="1" dirty="0" err="1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iterable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</a:t>
            </a:r>
            <a:br>
              <a:rPr lang="en-US" b="1" dirty="0">
                <a:highlight>
                  <a:srgbClr val="EFEFEF"/>
                </a:highlight>
                <a:latin typeface="Roboto Mono"/>
                <a:ea typeface="Roboto Mono"/>
              </a:rPr>
            </a:br>
            <a:r>
              <a:rPr lang="en-US" b="1" dirty="0"/>
              <a:t>    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&lt;statements&gt;</a:t>
            </a:r>
          </a:p>
          <a:p>
            <a:endParaRPr lang="en-US" b="1" dirty="0"/>
          </a:p>
          <a:p>
            <a:r>
              <a:rPr lang="en-US" b="1" dirty="0"/>
              <a:t>First line is just syntactic sugar for: </a:t>
            </a:r>
            <a:endParaRPr lang="en-US"/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</a:t>
            </a:r>
            <a:r>
              <a:rPr lang="en-US" b="1" dirty="0" err="1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iterable</a:t>
            </a:r>
            <a:r>
              <a:rPr lang="en-US" b="1" dirty="0">
                <a:solidFill>
                  <a:srgbClr val="7030A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r>
              <a:rPr lang="en-US" b="1" dirty="0"/>
              <a:t>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 </a:t>
            </a:r>
            <a:endParaRPr/>
          </a:p>
          <a:p>
            <a:r>
              <a:rPr lang="en-US" dirty="0"/>
              <a:t>Each iteration:</a:t>
            </a:r>
            <a:endParaRPr dirty="0"/>
          </a:p>
          <a:p>
            <a:pPr lvl="1"/>
            <a:r>
              <a:rPr lang="en-US" dirty="0"/>
              <a:t>2. Call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iterator.__next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r>
              <a:rPr lang="en-US" b="1" dirty="0"/>
              <a:t> </a:t>
            </a:r>
            <a:r>
              <a:rPr lang="en-US" dirty="0"/>
              <a:t>and bind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</a:t>
            </a:r>
            <a:r>
              <a:rPr lang="en-US" dirty="0"/>
              <a:t>exceptions</a:t>
            </a:r>
          </a:p>
          <a:p>
            <a:pPr lvl="1"/>
            <a:endParaRPr lang="en-US" dirty="0"/>
          </a:p>
          <a:p>
            <a:r>
              <a:rPr lang="en-US" b="1" dirty="0"/>
              <a:t>To be </a:t>
            </a:r>
            <a:r>
              <a:rPr lang="en-US" b="1" dirty="0" err="1"/>
              <a:t>iterable</a:t>
            </a:r>
            <a:r>
              <a:rPr lang="en-US" b="1" dirty="0"/>
              <a:t>:  has</a:t>
            </a:r>
            <a:r>
              <a:rPr lang="en-US" b="1" dirty="0">
                <a:solidFill>
                  <a:schemeClr val="tx1"/>
                </a:solidFill>
              </a:rPr>
              <a:t> 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method</a:t>
            </a:r>
            <a:endParaRPr lang="en-US" dirty="0"/>
          </a:p>
          <a:p>
            <a:pPr lvl="1"/>
            <a:r>
              <a:rPr lang="en-US" dirty="0"/>
              <a:t>which returns an iterator obj</a:t>
            </a:r>
            <a:endParaRPr/>
          </a:p>
          <a:p>
            <a:r>
              <a:rPr lang="en-US" b="1" dirty="0"/>
              <a:t>To be iterator: has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</a:t>
            </a:r>
            <a:r>
              <a:rPr lang="en-US" b="1" dirty="0"/>
              <a:t> method</a:t>
            </a:r>
            <a:endParaRPr dirty="0"/>
          </a:p>
          <a:p>
            <a:pPr lvl="1"/>
            <a:r>
              <a:rPr lang="en-US" dirty="0"/>
              <a:t>which throws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dirty="0"/>
              <a:t> when done</a:t>
            </a:r>
            <a:endParaRPr/>
          </a:p>
          <a:p>
            <a:pPr lvl="0" algn="l">
              <a:spcAft>
                <a:spcPts val="0"/>
              </a:spcAft>
              <a:buSzPts val="2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228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An Iterator Class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50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class Reverse:</a:t>
            </a: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"Iterator for looping over a sequence backwards"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init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__(self, data):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data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len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(data)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__next__(self):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if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== 0:</a:t>
            </a:r>
          </a:p>
          <a:p>
            <a:pPr marL="101600" indent="0">
              <a:buNone/>
            </a:pPr>
            <a:r>
              <a:rPr lang="en-US" sz="2400" dirty="0"/>
              <a:t>              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raise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- 1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]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__(self):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self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char in Reverse('spam'):</a:t>
            </a:r>
            <a:endParaRPr sz="24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print(char)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0872128-B012-4398-A5E5-DE088320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02" y="5020974"/>
            <a:ext cx="480579" cy="15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 use memory efficiently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99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buNone/>
            </a:pP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Eg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: File Objects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line in open(“script.py”):   # returns iterator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     print(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line.upper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())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IMPORT SYS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PRINT(SYS.PATH)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X = 2</a:t>
            </a:r>
            <a:endParaRPr sz="1800" b="1">
              <a:solidFill>
                <a:schemeClr val="accent1">
                  <a:lumMod val="60000"/>
                  <a:lumOff val="40000"/>
                </a:schemeClr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PRINT(2 ** 3)</a:t>
            </a:r>
          </a:p>
          <a:p>
            <a:pPr marL="101600" indent="0">
              <a:buNone/>
            </a:pPr>
            <a:endParaRPr lang="en-US"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rgbClr val="FF0000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instead of</a:t>
            </a: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line in open(“script.py”).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readlines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(): #returns list </a:t>
            </a:r>
            <a:endParaRPr lang="en-US" sz="1800" b="1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     print(</a:t>
            </a:r>
            <a:r>
              <a:rPr lang="en-US" sz="18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line.upper</a:t>
            </a: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())</a:t>
            </a:r>
            <a:endParaRPr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sz="18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...</a:t>
            </a:r>
            <a:endParaRPr sz="18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0" lvl="0" indent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3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3A2F2A"/>
      </a:dk1>
      <a:lt1>
        <a:srgbClr val="F7FBF9"/>
      </a:lt1>
      <a:dk2>
        <a:srgbClr val="715E4A"/>
      </a:dk2>
      <a:lt2>
        <a:srgbClr val="D3DCD5"/>
      </a:lt2>
      <a:accent1>
        <a:srgbClr val="C07E7F"/>
      </a:accent1>
      <a:accent2>
        <a:srgbClr val="EEB9A6"/>
      </a:accent2>
      <a:accent3>
        <a:srgbClr val="9EB1BA"/>
      </a:accent3>
      <a:accent4>
        <a:srgbClr val="DF9996"/>
      </a:accent4>
      <a:accent5>
        <a:srgbClr val="F4CFA1"/>
      </a:accent5>
      <a:accent6>
        <a:srgbClr val="D7AB8C"/>
      </a:accent6>
      <a:hlink>
        <a:srgbClr val="C17D7D"/>
      </a:hlink>
      <a:folHlink>
        <a:srgbClr val="F4D0A2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29136DA-BEDC-D94F-A224-C9A6A71F0CA6}" vid="{1117A8DA-96FA-C245-A706-DA85DA53C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4598</Words>
  <Application>Microsoft Macintosh PowerPoint</Application>
  <PresentationFormat>Widescreen</PresentationFormat>
  <Paragraphs>686</Paragraphs>
  <Slides>56</Slides>
  <Notes>53</Notes>
  <HiddenSlides>16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Arial</vt:lpstr>
      <vt:lpstr>Calibri</vt:lpstr>
      <vt:lpstr>Courier</vt:lpstr>
      <vt:lpstr>Courier New</vt:lpstr>
      <vt:lpstr>Noto Sans Symbols</vt:lpstr>
      <vt:lpstr>Open Sans</vt:lpstr>
      <vt:lpstr>Open Sans SemiBold</vt:lpstr>
      <vt:lpstr>Roboto Mono</vt:lpstr>
      <vt:lpstr>Symbol</vt:lpstr>
      <vt:lpstr>Times New Roman</vt:lpstr>
      <vt:lpstr>Wingdings</vt:lpstr>
      <vt:lpstr>Wingdings 3</vt:lpstr>
      <vt:lpstr>Office Theme</vt:lpstr>
      <vt:lpstr>Introduction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Callison-Burch, Christopher</dc:creator>
  <cp:lastModifiedBy>Callison-Burch, Christopher</cp:lastModifiedBy>
  <cp:revision>21</cp:revision>
  <dcterms:created xsi:type="dcterms:W3CDTF">2021-02-16T16:23:02Z</dcterms:created>
  <dcterms:modified xsi:type="dcterms:W3CDTF">2021-02-18T18:52:35Z</dcterms:modified>
</cp:coreProperties>
</file>